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7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875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6698279931368235E-2"/>
          <c:w val="0.97342995169082125"/>
          <c:h val="0.89477811192787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'[Nueva planilha de Coleta de dados CA de colo e mama_final_revMarcinia.xls]Indicadores'!$C$5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'[Nueva planilha de Coleta de dados CA de colo e mama_final_revMarcinia.xls]Indicadores'!$D$4:$F$4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'[Nueva planilha de Coleta de dados CA de colo e mama_final_revMarcinia.xls]Indicadores'!$D$5:$F$5</c:f>
              <c:numCache>
                <c:formatCode>0.0%</c:formatCode>
                <c:ptCount val="3"/>
                <c:pt idx="0">
                  <c:v>0.23699421965317918</c:v>
                </c:pt>
                <c:pt idx="1">
                  <c:v>0.45086705202312138</c:v>
                </c:pt>
                <c:pt idx="2">
                  <c:v>0.62716763005780352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664569680"/>
        <c:axId val="-664569136"/>
      </c:barChart>
      <c:catAx>
        <c:axId val="-66456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664569136"/>
        <c:crosses val="autoZero"/>
        <c:auto val="1"/>
        <c:lblAlgn val="ctr"/>
        <c:lblOffset val="100"/>
        <c:noMultiLvlLbl val="0"/>
      </c:catAx>
      <c:valAx>
        <c:axId val="-66456913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6645696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'[Nueva planilha de Coleta de dados CA de colo e mama_final_revMarcinia.xls]Indicadores'!$C$10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pt-BR" smtClean="0"/>
                      <a:t>66.0%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'[Nueva planilha de Coleta de dados CA de colo e mama_final_revMarcinia.xls]Indicadores'!$D$9:$F$9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'[Nueva planilha de Coleta de dados CA de colo e mama_final_revMarcinia.xls]Indicadores'!$D$10:$F$10</c:f>
              <c:numCache>
                <c:formatCode>0.0%</c:formatCode>
                <c:ptCount val="3"/>
                <c:pt idx="0">
                  <c:v>0.22500000000000001</c:v>
                </c:pt>
                <c:pt idx="1">
                  <c:v>0.435</c:v>
                </c:pt>
                <c:pt idx="2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664576752"/>
        <c:axId val="-664581648"/>
      </c:barChart>
      <c:catAx>
        <c:axId val="-66457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664581648"/>
        <c:crosses val="autoZero"/>
        <c:auto val="1"/>
        <c:lblAlgn val="ctr"/>
        <c:lblOffset val="100"/>
        <c:noMultiLvlLbl val="0"/>
      </c:catAx>
      <c:valAx>
        <c:axId val="-66458164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6645767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'[Nueva planilha de Coleta de dados CA de colo e mama_final_revMarcinia.xls]Indicadores'!$C$15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'[Nueva planilha de Coleta de dados CA de colo e mama_final_revMarcinia.xls]Indicadores'!$D$14:$F$14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'[Nueva planilha de Coleta de dados CA de colo e mama_final_revMarcinia.xls]Indicadores'!$D$15:$F$15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664455168"/>
        <c:axId val="-448030800"/>
      </c:barChart>
      <c:catAx>
        <c:axId val="-6644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448030800"/>
        <c:crosses val="autoZero"/>
        <c:auto val="1"/>
        <c:lblAlgn val="ctr"/>
        <c:lblOffset val="100"/>
        <c:noMultiLvlLbl val="0"/>
      </c:catAx>
      <c:valAx>
        <c:axId val="-44803080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6644551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0.38317</cdr:x>
      <cdr:y>0.09125</cdr:y>
    </cdr:from>
    <cdr:to>
      <cdr:x>0.57313</cdr:x>
      <cdr:y>0.26142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029222" y="397070"/>
          <a:ext cx="1997612" cy="740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0.04738</cdr:x>
      <cdr:y>0.07509</cdr:y>
    </cdr:from>
    <cdr:to>
      <cdr:x>0.17447</cdr:x>
      <cdr:y>0.27553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98231" y="326732"/>
          <a:ext cx="1336431" cy="8721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Mês 1: 45</a:t>
          </a:r>
        </a:p>
        <a:p xmlns:a="http://schemas.openxmlformats.org/drawingml/2006/main"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Mês 2: 87</a:t>
          </a:r>
        </a:p>
        <a:p xmlns:a="http://schemas.openxmlformats.org/drawingml/2006/main"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Mês 3: 132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0.37246</cdr:x>
      <cdr:y>0.08155</cdr:y>
    </cdr:from>
    <cdr:to>
      <cdr:x>0.50089</cdr:x>
      <cdr:y>0.20764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916680" y="354867"/>
          <a:ext cx="1350498" cy="5486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Meta: 90%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2B8F-7C3E-4ABE-AA6C-A6F8B11AE61B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0252-E0C3-4828-80D8-A5EB38FD1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65962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2B8F-7C3E-4ABE-AA6C-A6F8B11AE61B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0252-E0C3-4828-80D8-A5EB38FD1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53815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2B8F-7C3E-4ABE-AA6C-A6F8B11AE61B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0252-E0C3-4828-80D8-A5EB38FD1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92463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2B8F-7C3E-4ABE-AA6C-A6F8B11AE61B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0252-E0C3-4828-80D8-A5EB38FD1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71683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2B8F-7C3E-4ABE-AA6C-A6F8B11AE61B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0252-E0C3-4828-80D8-A5EB38FD1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43905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2B8F-7C3E-4ABE-AA6C-A6F8B11AE61B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0252-E0C3-4828-80D8-A5EB38FD1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69828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2B8F-7C3E-4ABE-AA6C-A6F8B11AE61B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0252-E0C3-4828-80D8-A5EB38FD1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46155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2B8F-7C3E-4ABE-AA6C-A6F8B11AE61B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0252-E0C3-4828-80D8-A5EB38FD1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95471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2B8F-7C3E-4ABE-AA6C-A6F8B11AE61B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0252-E0C3-4828-80D8-A5EB38FD1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40194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2B8F-7C3E-4ABE-AA6C-A6F8B11AE61B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0252-E0C3-4828-80D8-A5EB38FD1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61919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2B8F-7C3E-4ABE-AA6C-A6F8B11AE61B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0252-E0C3-4828-80D8-A5EB38FD1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72422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2B8F-7C3E-4ABE-AA6C-A6F8B11AE61B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D0252-E0C3-4828-80D8-A5EB38FD1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9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6062"/>
            <a:ext cx="9144000" cy="3303901"/>
          </a:xfrm>
        </p:spPr>
        <p:txBody>
          <a:bodyPr>
            <a:normAutofit/>
          </a:bodyPr>
          <a:lstStyle/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34" y="113986"/>
            <a:ext cx="7357403" cy="39093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23359"/>
            <a:ext cx="9144000" cy="2637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Melhoria das Ações de Prevenção e Detecção do Câncer de Colo de Útero e do Câncer de Mama na ESF Maria de Fátima Coutinho, Nova Cruz/RN</a:t>
            </a:r>
            <a:endParaRPr lang="pt-BR" sz="2000" dirty="0" smtClean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pt-BR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Banian </a:t>
            </a:r>
            <a:r>
              <a:rPr lang="pt-BR" sz="1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Castellano</a:t>
            </a:r>
            <a:r>
              <a:rPr lang="pt-BR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Rosales</a:t>
            </a:r>
          </a:p>
          <a:p>
            <a:r>
              <a:rPr lang="pt-BR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Orientadora: </a:t>
            </a:r>
            <a:r>
              <a:rPr lang="pt-BR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Marcinia</a:t>
            </a:r>
            <a:r>
              <a:rPr lang="pt-BR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Moreno Bueno</a:t>
            </a:r>
            <a:endParaRPr lang="pt-BR" sz="14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Pelotas, 2016</a:t>
            </a:r>
            <a:endParaRPr lang="pt-BR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909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000" b="1" cap="small" dirty="0" smtClean="0">
                <a:latin typeface="Century Schoolbook"/>
              </a:rPr>
              <a:t>Metodologia</a:t>
            </a:r>
            <a:br>
              <a:rPr lang="pt-BR" sz="3000" b="1" cap="small" dirty="0" smtClean="0">
                <a:latin typeface="Century Schoolbook"/>
              </a:rPr>
            </a:br>
            <a:r>
              <a:rPr lang="pt-BR" sz="3000" b="1" cap="small" dirty="0" smtClean="0">
                <a:latin typeface="Century Schoolbook"/>
              </a:rPr>
              <a:t>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duração de 12 semanas.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Estimativa da população alvo: 692 mulheres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25-64 anos de idade para prevenção de câncer de colo uterino e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mulheres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50 e 69 anos de idade para prevenção de câncer de mama.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da população alvo.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individual na UBS e visita domiciliar.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Qualificação/treinamento.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3709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000" b="1" cap="small" dirty="0" smtClean="0">
                <a:latin typeface="Century Schoolbook"/>
              </a:rPr>
              <a:t>Metodologia</a:t>
            </a:r>
            <a:br>
              <a:rPr lang="pt-BR" sz="3000" b="1" cap="small" dirty="0" smtClean="0">
                <a:latin typeface="Century Schoolbook"/>
              </a:rPr>
            </a:br>
            <a:r>
              <a:rPr lang="pt-BR" sz="3000" b="1" cap="small" dirty="0" smtClean="0">
                <a:latin typeface="Century Schoolbook"/>
              </a:rPr>
              <a:t>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Reuniões da equipe.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educativas e orientadoras com a população.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ativa das mulheres faltosas.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Agendamento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consultas.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Monitoramento.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Avaliação.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None/>
            </a:pP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3074" name="Picture 2" descr="C:\Users\Marcinia\AppData\Local\Temp\FB_IMG_146663638221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0" y="3141785"/>
            <a:ext cx="4009293" cy="27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615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000" b="1" cap="small" dirty="0">
                <a:latin typeface="Century Schoolbook"/>
              </a:rPr>
              <a:t>Logística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Protocolo: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Cadernos de atenção básica de controle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cânceres do colo do útero e da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 (MS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Livro específico para rastreamento de câncer de mama e colo do útero.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espelho.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Planilha de coleta de dados.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de atividades coletivas na UBS, nas escolas e na comunidade.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Prontuários individuais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pt-BR" sz="2200" dirty="0">
              <a:solidFill>
                <a:prstClr val="black"/>
              </a:solidFill>
              <a:latin typeface="Century Schoolbook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59789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cap="small" dirty="0">
                <a:latin typeface="Century Schoolbook"/>
              </a:rPr>
              <a:t>OBJETIVOS </a:t>
            </a:r>
            <a:r>
              <a:rPr lang="pt-BR" sz="3200" cap="small" dirty="0" smtClean="0">
                <a:latin typeface="Century Schoolbook"/>
              </a:rPr>
              <a:t>ESPECÍFICOS</a:t>
            </a:r>
            <a:br>
              <a:rPr lang="pt-BR" sz="3200" cap="small" dirty="0" smtClean="0">
                <a:latin typeface="Century Schoolbook"/>
              </a:rPr>
            </a:br>
            <a:r>
              <a:rPr lang="pt-BR" sz="3200" cap="small" dirty="0" smtClean="0">
                <a:latin typeface="Century Schoolbook"/>
              </a:rPr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1: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Ampliar a cobertura de detecção precoce do câncer de colo e do câncer de mama.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Meta 1.1: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Ampliar a cobertura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90% das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mulheres na faixa etária entre 25 e 64 anos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idade para detecção precoce de câncer de colo do útero.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Meta 1.2: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Ampliar a cobertura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90% das mulheres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faixa etária entre 50 e 69 anos de idade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detecção precoce de câncer de mama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9862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de mulheres entre 25 e 64 anos de idade com exame em dia para detecção precoce de câncer de colo do útero.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5003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237957" y="2039815"/>
            <a:ext cx="167405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Mês 1: 164</a:t>
            </a:r>
          </a:p>
          <a:p>
            <a:r>
              <a:rPr lang="pt-BR" dirty="0" smtClean="0"/>
              <a:t>Mês 2: 312</a:t>
            </a:r>
          </a:p>
          <a:p>
            <a:r>
              <a:rPr lang="pt-BR" dirty="0" smtClean="0"/>
              <a:t>Mês 3: 434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86068" y="2039815"/>
            <a:ext cx="14349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Meta: 90%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679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de mulheres entre 50 e 69 anos de idade com exame em dia para detecção precoce de câncer de mama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970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65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na meta de cobertura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Não existiam registros confiáveis das mulheres atendidas antes da intervenção.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Tempo limitado de 3 meses.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Atraso </a:t>
            </a:r>
            <a:r>
              <a:rPr lang="pt-BR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município para agendamento  das </a:t>
            </a:r>
            <a:r>
              <a:rPr lang="pt-B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mamografia e demora no resultado.</a:t>
            </a:r>
            <a:endParaRPr lang="pt-BR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Demora no resultado de cito patológico.</a:t>
            </a:r>
            <a:endParaRPr lang="pt-BR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Acompanhamento por médicos particulares das usuárias.</a:t>
            </a:r>
          </a:p>
          <a:p>
            <a:pPr marL="274320" lvl="0" indent="-27432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68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Objetivo 2:</a:t>
            </a:r>
            <a:r>
              <a:rPr lang="pt-BR" sz="2400" cap="small" dirty="0">
                <a:latin typeface="Arial" panose="020B0604020202020204" pitchFamily="34" charset="0"/>
                <a:cs typeface="Arial" panose="020B0604020202020204" pitchFamily="34" charset="0"/>
              </a:rPr>
              <a:t> Melhorar a qualidade do atendimento das mulheres que realizam detecção precoce de câncer de colo de útero e de mama na unidade de saúde</a:t>
            </a:r>
            <a:r>
              <a:rPr lang="pt-BR" sz="2400" cap="small" dirty="0">
                <a:solidFill>
                  <a:srgbClr val="575F6D"/>
                </a:solidFill>
                <a:latin typeface="Century Schoolbook"/>
              </a:rPr>
              <a:t>.</a:t>
            </a:r>
            <a:r>
              <a:rPr lang="pt-BR" sz="2800" cap="small" dirty="0">
                <a:solidFill>
                  <a:srgbClr val="575F6D"/>
                </a:solidFill>
                <a:latin typeface="Century Schoolbook"/>
              </a:rPr>
              <a:t/>
            </a:r>
            <a:br>
              <a:rPr lang="pt-BR" sz="2800" cap="small" dirty="0">
                <a:solidFill>
                  <a:srgbClr val="575F6D"/>
                </a:solidFill>
                <a:latin typeface="Century Schoolbook"/>
              </a:rPr>
            </a:br>
            <a:r>
              <a:rPr lang="pt-BR" sz="2800" cap="small" dirty="0" smtClean="0">
                <a:solidFill>
                  <a:srgbClr val="575F6D"/>
                </a:solidFill>
                <a:latin typeface="Century Schoolbook"/>
              </a:rPr>
              <a:t/>
            </a:r>
            <a:br>
              <a:rPr lang="pt-BR" sz="2800" cap="small" dirty="0" smtClean="0">
                <a:solidFill>
                  <a:srgbClr val="575F6D"/>
                </a:solidFill>
                <a:latin typeface="Century Schoolbook"/>
              </a:rPr>
            </a:br>
            <a:r>
              <a:rPr lang="pt-BR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Obter 100% de coleta de amostras satisfatórias do exame citopatológico de colo de útero.</a:t>
            </a:r>
            <a:r>
              <a:rPr lang="pt-BR" sz="2800" cap="small" dirty="0">
                <a:solidFill>
                  <a:srgbClr val="575F6D"/>
                </a:solidFill>
                <a:latin typeface="Century Schoolbook"/>
              </a:rPr>
              <a:t/>
            </a:r>
            <a:br>
              <a:rPr lang="pt-BR" sz="2800" cap="small" dirty="0">
                <a:solidFill>
                  <a:srgbClr val="575F6D"/>
                </a:solidFill>
                <a:latin typeface="Century Schoolbook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2100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5727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Objetivo 3:</a:t>
            </a:r>
            <a:r>
              <a:rPr lang="pt-BR" sz="2800" cap="small" dirty="0">
                <a:latin typeface="Arial" panose="020B0604020202020204" pitchFamily="34" charset="0"/>
                <a:cs typeface="Arial" panose="020B0604020202020204" pitchFamily="34" charset="0"/>
              </a:rPr>
              <a:t> Melhorar a adesão das mulheres à realização de exame citopatológico de colo de útero e </a:t>
            </a:r>
            <a:r>
              <a:rPr lang="pt-BR" sz="28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mamografia.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3.1. Identificar 100% das mulheres com exame citopatológico alterado sem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pela UBS.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3.2. Identificar 100% das mulheres com mamografia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alterada sem acompanhamento pela UBS.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3.3. Realizar busca ativa em 100% de mulheres com exame citopatológico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alterado sem acompanhamento pela UBS.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3.4. Realizar busca ativa em 100% de mulheres com mamografia alterada sem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pela UBS.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METAS ATINGIDAS EM 100%.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64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3219"/>
            <a:ext cx="10515600" cy="1437470"/>
          </a:xfrm>
        </p:spPr>
        <p:txBody>
          <a:bodyPr>
            <a:normAutofit/>
          </a:bodyPr>
          <a:lstStyle/>
          <a:p>
            <a:r>
              <a:rPr lang="pt-BR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4: </a:t>
            </a:r>
            <a:r>
              <a:rPr lang="pt-BR" sz="2800" cap="small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</a:t>
            </a:r>
            <a:r>
              <a:rPr lang="pt-BR" sz="28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br>
              <a:rPr lang="pt-BR" sz="2800" cap="sm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cap="smal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cap="sm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Meta 4.1: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Manter registro específico em 100% das mulheres na faixa etária entre 25 e 64 anos de idade para coleta de exame citopatológico do colo do útero.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4.2: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Manter registro específico em 100% das mulheres na faixa etária entre 50 e 69 anos para a realização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mamografia.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METAS ATINGIDAS 100%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6354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cap="small" dirty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1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pt-BR" sz="2400" b="1" u="sng" dirty="0">
                <a:latin typeface="Arial" pitchFamily="34" charset="0"/>
                <a:cs typeface="Arial" panose="020B0604020202020204" pitchFamily="34" charset="0"/>
              </a:rPr>
              <a:t>IMPORTÂNCIA DA AÇÃO PROGRAMÁTICA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None/>
            </a:pPr>
            <a:endParaRPr lang="pt-BR" sz="2400" dirty="0" smtClean="0">
              <a:latin typeface="Arial" panose="020B0604020202020204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itchFamily="34" charset="0"/>
              </a:rPr>
              <a:t>Alta </a:t>
            </a:r>
            <a:r>
              <a:rPr lang="pt-BR" sz="2400" dirty="0">
                <a:latin typeface="Arial" panose="020B0604020202020204" pitchFamily="34" charset="0"/>
                <a:cs typeface="Arial" pitchFamily="34" charset="0"/>
              </a:rPr>
              <a:t>incidência e mortalidade </a:t>
            </a:r>
            <a:r>
              <a:rPr lang="pt-BR" sz="2400" dirty="0" smtClean="0">
                <a:latin typeface="Arial" panose="020B0604020202020204" pitchFamily="34" charset="0"/>
                <a:cs typeface="Arial" pitchFamily="34" charset="0"/>
              </a:rPr>
              <a:t>no Brasil e no mundo relacionado </a:t>
            </a:r>
            <a:r>
              <a:rPr lang="pt-BR" sz="2400" dirty="0">
                <a:latin typeface="Arial" panose="020B0604020202020204" pitchFamily="34" charset="0"/>
                <a:cs typeface="Arial" pitchFamily="34" charset="0"/>
              </a:rPr>
              <a:t>ao Câncer de Mama e Colo de Útero;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itchFamily="34" charset="0"/>
              </a:rPr>
              <a:t>O câncer de mama </a:t>
            </a:r>
            <a:r>
              <a:rPr lang="pt-BR" sz="2400" dirty="0" smtClean="0">
                <a:latin typeface="Arial" panose="020B0604020202020204" pitchFamily="34" charset="0"/>
                <a:cs typeface="Arial" pitchFamily="34" charset="0"/>
              </a:rPr>
              <a:t>e câncer de colo do útero representam a segunda e terceira causa de morte nas mulheres brasileiras em idades entre 25 e 69 anos.</a:t>
            </a:r>
            <a:endParaRPr lang="pt-BR" sz="2400" dirty="0">
              <a:latin typeface="Arial" panose="020B0604020202020204" pitchFamily="34" charset="0"/>
              <a:cs typeface="Arial" pitchFamily="34" charset="0"/>
            </a:endParaRPr>
          </a:p>
          <a:p>
            <a:pPr marL="274320" lvl="0" indent="-274320" algn="r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None/>
            </a:pPr>
            <a:r>
              <a:rPr lang="pt-BR" sz="2400" dirty="0">
                <a:latin typeface="Arial" panose="020B0604020202020204" pitchFamily="34" charset="0"/>
                <a:cs typeface="Arial" pitchFamily="34" charset="0"/>
              </a:rPr>
              <a:t>(BRASIL, </a:t>
            </a:r>
            <a:r>
              <a:rPr lang="pt-BR" sz="2400" dirty="0" smtClean="0">
                <a:latin typeface="Arial" panose="020B0604020202020204" pitchFamily="34" charset="0"/>
                <a:cs typeface="Arial" pitchFamily="34" charset="0"/>
              </a:rPr>
              <a:t>2014)</a:t>
            </a:r>
            <a:endParaRPr lang="pt-BR" sz="2400" dirty="0">
              <a:latin typeface="Arial" panose="020B0604020202020204" pitchFamily="34" charset="0"/>
              <a:cs typeface="Arial" pitchFamily="34" charset="0"/>
            </a:endParaRP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0046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Objetivo 5:</a:t>
            </a:r>
            <a:r>
              <a:rPr lang="pt-BR" sz="28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00" cap="small" dirty="0">
                <a:latin typeface="Arial" panose="020B0604020202020204" pitchFamily="34" charset="0"/>
                <a:cs typeface="Arial" panose="020B0604020202020204" pitchFamily="34" charset="0"/>
              </a:rPr>
              <a:t>Mapear as mulheres de risco para câncer de colo de útero e de mama.</a:t>
            </a:r>
            <a:br>
              <a:rPr lang="pt-BR" sz="2900" cap="sm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Meta 5.1: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Identificar 100% das mulheres na faixa etária entre 25 e 64 anos de idade com alto risco para o câncer do colo do útero. </a:t>
            </a:r>
            <a:endParaRPr lang="pt-B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Meta 5.2: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Avaliar 100% das mulheres na faixa etária entre 50 e 69 anos de idade para risco de câncer de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mama.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ATINGIDADAS 100%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57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Objetivo 6: </a:t>
            </a:r>
            <a:r>
              <a:rPr lang="pt-BR" sz="2800" cap="small" dirty="0">
                <a:latin typeface="Arial" pitchFamily="34" charset="0"/>
                <a:cs typeface="Arial" pitchFamily="34" charset="0"/>
              </a:rPr>
              <a:t>Promover a saúde das mulheres que realizam detecção precoce de câncer de colo de útero e de mama na unidade de saúde.</a:t>
            </a:r>
            <a:br>
              <a:rPr lang="pt-BR" sz="2800" cap="small" dirty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Meta 6.1: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Orientar 100% das mulheres com faixa etária entre 25 e 64 anos de idade sobre doenças sexualmente transmissíveis (DST) e fatores de risco para câncer do colo do útero. </a:t>
            </a:r>
            <a:endParaRPr lang="pt-B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Meta 6.2: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Orientar 100% das mulheres com faixa etária entre 50 e 69 anos de idade sobre doenças sexualmente transmissíveis (DST) e fatores de risco para câncer de mama. </a:t>
            </a:r>
            <a:endParaRPr lang="pt-B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ATINGIDAS 100%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942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000" b="1" u="sng" cap="small" dirty="0">
                <a:latin typeface="Century Schoolbook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Importância da intervenção para a equipe:</a:t>
            </a:r>
          </a:p>
          <a:p>
            <a:pPr lvl="0" algn="just">
              <a:lnSpc>
                <a:spcPct val="17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da equipe.</a:t>
            </a:r>
          </a:p>
          <a:p>
            <a:pPr lvl="0" algn="just">
              <a:lnSpc>
                <a:spcPct val="17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 no trabalho dos membros da equipe.</a:t>
            </a:r>
          </a:p>
          <a:p>
            <a:pPr lvl="0" algn="just">
              <a:lnSpc>
                <a:spcPct val="16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compartilhada na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equipe. </a:t>
            </a:r>
          </a:p>
          <a:p>
            <a:pPr lvl="0" algn="just">
              <a:lnSpc>
                <a:spcPct val="16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qualificado, a discussão de grupo, as palestras educativas, as reuniões da equipe e com a comunidade entre outras.</a:t>
            </a:r>
          </a:p>
          <a:p>
            <a:pPr lvl="0" algn="just">
              <a:lnSpc>
                <a:spcPct val="17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Revisada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atribuições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cada </a:t>
            </a:r>
            <a:r>
              <a:rPr lang="pt-BR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memro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equipe.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0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cap="small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SERVIÇO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Impacto em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outras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atividades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serviço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Ampliação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exames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preventivos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Melhora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registros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Aumentou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qualidade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atendimento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clínico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Ajudou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organização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trabalho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UBS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Melhorou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adesão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comunidade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com a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equipe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Aumento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atendimento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para um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maior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número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mulheres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Permitiu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organizar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outras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ações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programáticas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32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pt-BR" sz="24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Impacto na comunidade pela divulgação feita da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intervenção.</a:t>
            </a: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Conscientização da população sobre a importância da prevenção de câncer de mama e colo do útero.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Ajuda por parte das lideranças das comunidades para uma boa qualidade no atendimento para a prevenção de câncer de mama e colo do útero.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Maior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participação da população nas atividades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coletivas.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92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Reflexão crítica sobre aprendizagem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Permitiu conhecer uma nova modalidade de ensino para mim.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Permitiu aumentar meu nível profissional na atenção básica.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Aumentou meu conhecimento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realidade da minha área de saúde e permitiu melhorar a organização do trabalho com ajuda do caderno de ações programáticas.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Aumentou meu conhecimento sobre 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saúde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brasileiro.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Ajudou a melhorar a qualidade no atendimento na prevenção de câncer de mama e colo do útero.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pt-BR" sz="2400" dirty="0">
              <a:solidFill>
                <a:prstClr val="black"/>
              </a:solidFill>
              <a:latin typeface="Century Schoolbook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667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  <a:endParaRPr lang="pt-BR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pt-BR" sz="2400" dirty="0">
              <a:solidFill>
                <a:prstClr val="black"/>
              </a:solidFill>
              <a:latin typeface="Century Schoolbook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263368"/>
              </p:ext>
            </p:extLst>
          </p:nvPr>
        </p:nvGraphicFramePr>
        <p:xfrm>
          <a:off x="4466492" y="1781908"/>
          <a:ext cx="52768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Imagem" r:id="rId3" imgW="0" imgH="0" progId="StaticMetafile">
                  <p:embed/>
                </p:oleObj>
              </mc:Choice>
              <mc:Fallback>
                <p:oleObj name="Imagem" r:id="rId3" imgW="0" imgH="0" progId="StaticMetafile">
                  <p:embed/>
                  <p:pic>
                    <p:nvPicPr>
                      <p:cNvPr id="0" name="rectole000000000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6492" y="1781908"/>
                        <a:ext cx="5276850" cy="4114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586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3367"/>
          </a:xfrm>
        </p:spPr>
        <p:txBody>
          <a:bodyPr>
            <a:normAutofit fontScale="90000"/>
          </a:bodyPr>
          <a:lstStyle/>
          <a:p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                                                   </a:t>
            </a:r>
            <a:br>
              <a:rPr lang="pt-BR" sz="2000" b="1" cap="small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cap="small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                                                </a:t>
            </a:r>
            <a:r>
              <a:rPr lang="pt-BR" sz="2700" b="1" cap="small" dirty="0" smtClean="0">
                <a:latin typeface="Arial" pitchFamily="34" charset="0"/>
                <a:cs typeface="Arial" pitchFamily="34" charset="0"/>
              </a:rPr>
              <a:t>INTRODUÇÃO </a:t>
            </a:r>
            <a:br>
              <a:rPr lang="pt-BR" sz="2700" b="1" cap="small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cap="small" dirty="0" smtClean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sz="2000" b="1" cap="small" dirty="0" smtClean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u="sng" cap="small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cap="small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569" y="668215"/>
            <a:ext cx="11166231" cy="5873263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70000"/>
              </a:lnSpc>
              <a:spcBef>
                <a:spcPts val="0"/>
              </a:spcBef>
              <a:buClr>
                <a:srgbClr val="FE8637"/>
              </a:buClr>
              <a:buSzPct val="70000"/>
              <a:buNone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cidade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Nova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Cruz/RN tem 35.741 habitantes 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décimo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município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mais população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 na zona urbana e 12 na zona rural, todas com o modelo de APS/AB a ESF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NASF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CAPS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Municipal- sem serviço de maternidade ou internação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pediátrica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CEO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município dispõe de serviços e exames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complementares como radiologia, ultrassonografia e endoscopia digestiva. 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 descr="Localização de Nova Cru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92" y="0"/>
            <a:ext cx="4372708" cy="2190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1426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3367"/>
          </a:xfrm>
        </p:spPr>
        <p:txBody>
          <a:bodyPr>
            <a:normAutofit fontScale="90000"/>
          </a:bodyPr>
          <a:lstStyle/>
          <a:p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                                                   </a:t>
            </a:r>
            <a:br>
              <a:rPr lang="pt-BR" sz="2000" b="1" cap="small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cap="small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                                                </a:t>
            </a:r>
            <a:r>
              <a:rPr lang="pt-BR" sz="2700" b="1" cap="small" dirty="0" smtClean="0">
                <a:latin typeface="Arial" pitchFamily="34" charset="0"/>
                <a:cs typeface="Arial" pitchFamily="34" charset="0"/>
              </a:rPr>
              <a:t>INTRODUÇÃO </a:t>
            </a:r>
            <a:br>
              <a:rPr lang="pt-BR" sz="2700" b="1" cap="small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cap="small" dirty="0" smtClean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sz="2000" b="1" cap="small" dirty="0" smtClean="0">
                <a:solidFill>
                  <a:srgbClr val="4F271C">
                    <a:satMod val="13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u="sng" cap="small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cap="small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" y="1735015"/>
            <a:ext cx="4719580" cy="3411416"/>
          </a:xfrm>
        </p:spPr>
      </p:pic>
      <p:pic>
        <p:nvPicPr>
          <p:cNvPr id="6148" name="Picture 4" descr="http://www.estacoesferroviarias.com.br/rgn/fotos/novacruz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89" y="2576146"/>
            <a:ext cx="4600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351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cap="small" dirty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unidade:</a:t>
            </a:r>
          </a:p>
          <a:p>
            <a:pPr marL="425196" lvl="0" indent="-34290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UBS Maria de Fatima Coutinho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Modelo de atenção básica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ESF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01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Saúde da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Boa estrutura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População : 2978 habitantes, todos em zona urbana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Na nossa área de saúde temos 692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 de 25 a 64 anos 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de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a 69 anos.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unidade conta com consultório odontológico para desenvolver a saúde bucal.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indent="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026" name="Picture 2" descr="C:\Users\Marcinia\AppData\Local\Temp\FB_IMG_1466634863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16294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97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>Antes da intervenção: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itchFamily="2" charset="2"/>
              <a:buChar char="Ø"/>
            </a:pPr>
            <a:endParaRPr lang="pt-BR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capacitação da equipe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existiam registros específicos com dados reais para as mulheres atendidas na prevenção de câncer de mama e colo do útero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existia avaliação do cito patológico no prontuário das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da população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atividades de rastreamento eram feitas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 pela enfermeira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098" name="Picture 2" descr="C:\Users\Marcinia\AppData\Local\Temp\FB_IMG_146663408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93" y="128953"/>
            <a:ext cx="4958862" cy="27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61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cap="small" dirty="0" smtClean="0">
                <a:latin typeface="Times New Roman" pitchFamily="18" charset="0"/>
                <a:cs typeface="Times New Roman" pitchFamily="18" charset="0"/>
              </a:rPr>
              <a:t>                       INTRODUÇÃO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45" y="1567718"/>
            <a:ext cx="8013763" cy="4351338"/>
          </a:xfrm>
        </p:spPr>
      </p:pic>
    </p:spTree>
    <p:extLst>
      <p:ext uri="{BB962C8B-B14F-4D97-AF65-F5344CB8AC3E}">
        <p14:creationId xmlns:p14="http://schemas.microsoft.com/office/powerpoint/2010/main" val="3997857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cap="small" dirty="0">
                <a:latin typeface="Century Schoolbook"/>
              </a:rPr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Melhorar as ações de detecção precoce do câncer de colo de útero e do câncer de mama na Estratégia de Saúde da Família (ESF) Maria de Fatima Coutinho, município de Nova Cruz, estado do Rio Grande do Norte. </a:t>
            </a:r>
            <a:endParaRPr lang="pt-BR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17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000" b="1" cap="small" dirty="0">
                <a:latin typeface="Century Schoolbook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80137"/>
            <a:ext cx="10515600" cy="4351338"/>
          </a:xfrm>
        </p:spPr>
        <p:txBody>
          <a:bodyPr/>
          <a:lstStyle/>
          <a:p>
            <a:pPr marL="82296" lvl="0" indent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Eixos para desenvolver as ações: 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indent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e avaliação.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serviço.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Engajamento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público. 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clínica.</a:t>
            </a:r>
            <a:r>
              <a:rPr lang="pt-BR" sz="2400" dirty="0">
                <a:solidFill>
                  <a:prstClr val="black"/>
                </a:solidFill>
                <a:latin typeface="Century Schoolbook"/>
              </a:rPr>
              <a:t> </a:t>
            </a:r>
          </a:p>
          <a:p>
            <a:endParaRPr lang="pt-BR" dirty="0"/>
          </a:p>
        </p:txBody>
      </p:sp>
      <p:pic>
        <p:nvPicPr>
          <p:cNvPr id="2050" name="Picture 2" descr="C:\Users\Marcinia\AppData\Local\Temp\FB_IMG_1466634013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0862"/>
            <a:ext cx="4947138" cy="40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09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1346</Words>
  <Application>Microsoft Office PowerPoint</Application>
  <PresentationFormat>Widescreen</PresentationFormat>
  <Paragraphs>143</Paragraphs>
  <Slides>26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Century Schoolbook</vt:lpstr>
      <vt:lpstr>Times New Roman</vt:lpstr>
      <vt:lpstr>Wingdings</vt:lpstr>
      <vt:lpstr>Tema do Office</vt:lpstr>
      <vt:lpstr>Imagem</vt:lpstr>
      <vt:lpstr>Apresentação do PowerPoint</vt:lpstr>
      <vt:lpstr>INTRODUÇÃO</vt:lpstr>
      <vt:lpstr>                                                                                                     INTRODUÇÃO    CARACTERIZAÇÃO DO MUNICÍPIO: </vt:lpstr>
      <vt:lpstr>                                                                                                     INTRODUÇÃO    CARACTERIZAÇÃO DO MUNICÍPIO: </vt:lpstr>
      <vt:lpstr>INTRODUÇÃO</vt:lpstr>
      <vt:lpstr>  Antes da intervenção:</vt:lpstr>
      <vt:lpstr>                       INTRODUÇÃO</vt:lpstr>
      <vt:lpstr>Objetivo geral</vt:lpstr>
      <vt:lpstr>Metodologia</vt:lpstr>
      <vt:lpstr>Metodologia Ações</vt:lpstr>
      <vt:lpstr>Metodologia Ações</vt:lpstr>
      <vt:lpstr>Logística</vt:lpstr>
      <vt:lpstr>OBJETIVOS ESPECÍFICOS METAS</vt:lpstr>
      <vt:lpstr>Proporção de mulheres entre 25 e 64 anos de idade com exame em dia para detecção precoce de câncer de colo do útero.</vt:lpstr>
      <vt:lpstr>Proporção de mulheres entre 50 e 69 anos de idade com exame em dia para detecção precoce de câncer de mama</vt:lpstr>
      <vt:lpstr>Dificuldades na meta de cobertura</vt:lpstr>
      <vt:lpstr>Objetivo 2: Melhorar a qualidade do atendimento das mulheres que realizam detecção precoce de câncer de colo de útero e de mama na unidade de saúde.  Meta 2.1. Obter 100% de coleta de amostras satisfatórias do exame citopatológico de colo de útero. </vt:lpstr>
      <vt:lpstr>Objetivo 3: Melhorar a adesão das mulheres à realização de exame citopatológico de colo de útero e mamografia.</vt:lpstr>
      <vt:lpstr>Objetivo 4: Melhorar o registro das informações  </vt:lpstr>
      <vt:lpstr>Objetivo 5: Mapear as mulheres de risco para câncer de colo de útero e de mama. </vt:lpstr>
      <vt:lpstr>Objetivo 6: Promover a saúde das mulheres que realizam detecção precoce de câncer de colo de útero e de mama na unidade de saúde. </vt:lpstr>
      <vt:lpstr>Discussão</vt:lpstr>
      <vt:lpstr>Importância da intervenção para O SERVIÇO</vt:lpstr>
      <vt:lpstr>Importância da intervenção para COMUNIDADE </vt:lpstr>
      <vt:lpstr>Reflexão crítica sobre aprendizagem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Banian-PC</dc:creator>
  <cp:lastModifiedBy>Banian-PC</cp:lastModifiedBy>
  <cp:revision>61</cp:revision>
  <dcterms:created xsi:type="dcterms:W3CDTF">2016-06-15T23:07:44Z</dcterms:created>
  <dcterms:modified xsi:type="dcterms:W3CDTF">2016-06-23T21:44:32Z</dcterms:modified>
</cp:coreProperties>
</file>